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30"/>
  </p:notesMasterIdLst>
  <p:sldIdLst>
    <p:sldId id="353" r:id="rId2"/>
    <p:sldId id="256" r:id="rId3"/>
    <p:sldId id="328" r:id="rId4"/>
    <p:sldId id="330" r:id="rId5"/>
    <p:sldId id="321" r:id="rId6"/>
    <p:sldId id="331" r:id="rId7"/>
    <p:sldId id="354" r:id="rId8"/>
    <p:sldId id="333" r:id="rId9"/>
    <p:sldId id="334" r:id="rId10"/>
    <p:sldId id="335" r:id="rId11"/>
    <p:sldId id="336" r:id="rId12"/>
    <p:sldId id="339" r:id="rId13"/>
    <p:sldId id="311" r:id="rId14"/>
    <p:sldId id="345" r:id="rId15"/>
    <p:sldId id="346" r:id="rId16"/>
    <p:sldId id="347" r:id="rId17"/>
    <p:sldId id="338" r:id="rId18"/>
    <p:sldId id="349" r:id="rId19"/>
    <p:sldId id="350" r:id="rId20"/>
    <p:sldId id="351" r:id="rId21"/>
    <p:sldId id="352" r:id="rId22"/>
    <p:sldId id="337" r:id="rId23"/>
    <p:sldId id="340" r:id="rId24"/>
    <p:sldId id="341" r:id="rId25"/>
    <p:sldId id="342" r:id="rId26"/>
    <p:sldId id="348" r:id="rId27"/>
    <p:sldId id="320" r:id="rId28"/>
    <p:sldId id="279" r:id="rId29"/>
  </p:sldIdLst>
  <p:sldSz cx="9144000" cy="5143500" type="screen16x9"/>
  <p:notesSz cx="6858000" cy="9144000"/>
  <p:embeddedFontLst>
    <p:embeddedFont>
      <p:font typeface="Krona One" panose="020B0604020202020204" charset="0"/>
      <p:regular r:id="rId31"/>
    </p:embeddedFont>
    <p:embeddedFont>
      <p:font typeface="Miriam Libre" panose="00000500000000000000" pitchFamily="2" charset="-79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83885CDB-CB1A-429F-9E45-3668125011DD}">
          <p14:sldIdLst>
            <p14:sldId id="353"/>
            <p14:sldId id="256"/>
            <p14:sldId id="328"/>
            <p14:sldId id="330"/>
          </p14:sldIdLst>
        </p14:section>
        <p14:section name="History" id="{8A84F912-A39D-411F-9D86-037B7B2969CD}">
          <p14:sldIdLst>
            <p14:sldId id="321"/>
            <p14:sldId id="331"/>
            <p14:sldId id="354"/>
            <p14:sldId id="333"/>
            <p14:sldId id="334"/>
            <p14:sldId id="335"/>
            <p14:sldId id="336"/>
            <p14:sldId id="339"/>
          </p14:sldIdLst>
        </p14:section>
        <p14:section name="Architecture" id="{9CEE57BC-BF14-4151-A9B7-529C3495705E}">
          <p14:sldIdLst>
            <p14:sldId id="311"/>
            <p14:sldId id="345"/>
            <p14:sldId id="346"/>
            <p14:sldId id="347"/>
            <p14:sldId id="338"/>
          </p14:sldIdLst>
        </p14:section>
        <p14:section name="Ethereum &amp; Smart Contracts" id="{6225F88D-3FCC-4E9E-8918-CEA4122B214F}">
          <p14:sldIdLst>
            <p14:sldId id="349"/>
            <p14:sldId id="350"/>
            <p14:sldId id="351"/>
            <p14:sldId id="352"/>
          </p14:sldIdLst>
        </p14:section>
        <p14:section name="Blockchain &amp; Society" id="{36EA102D-CAF1-45ED-8A68-12483436D02A}">
          <p14:sldIdLst>
            <p14:sldId id="337"/>
            <p14:sldId id="340"/>
            <p14:sldId id="341"/>
            <p14:sldId id="342"/>
            <p14:sldId id="348"/>
          </p14:sldIdLst>
        </p14:section>
        <p14:section name="Closing" id="{18384729-C541-4D91-BAFA-DB2C534DD336}">
          <p14:sldIdLst>
            <p14:sldId id="320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249"/>
    <a:srgbClr val="185C37"/>
    <a:srgbClr val="A7B9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7088DE-29B3-4A1C-9BD6-51BBB168883E}">
  <a:tblStyle styleId="{917088DE-29B3-4A1C-9BD6-51BBB1688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3561" autoAdjust="0"/>
  </p:normalViewPr>
  <p:slideViewPr>
    <p:cSldViewPr snapToGrid="0">
      <p:cViewPr varScale="1">
        <p:scale>
          <a:sx n="108" d="100"/>
          <a:sy n="108" d="100"/>
        </p:scale>
        <p:origin x="120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yland.com/en/platform/product-suite/hyland-credentials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hyland.com/en/platform/product-suite/hyland-credentials/higher-education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5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2014 was the beginning of what’s known as “Blockchain 2.0” – basically moving beyond the basics of a cryptocurrency</a:t>
            </a:r>
          </a:p>
          <a:p>
            <a:pPr lvl="1"/>
            <a:r>
              <a:rPr lang="en-US" dirty="0"/>
              <a:t>It became more widely available as a technology</a:t>
            </a:r>
          </a:p>
          <a:p>
            <a:pPr lvl="1"/>
            <a:r>
              <a:rPr lang="en-US" dirty="0"/>
              <a:t>There was investment from companies like IBM and Microsoft</a:t>
            </a:r>
          </a:p>
          <a:p>
            <a:pPr lvl="0"/>
            <a:r>
              <a:rPr lang="en-US" dirty="0"/>
              <a:t>Since around then, there have been a lot of new cryptocurrencies (thousands, in fact)</a:t>
            </a:r>
          </a:p>
          <a:p>
            <a:pPr lvl="0"/>
            <a:r>
              <a:rPr lang="en-US" dirty="0"/>
              <a:t>One interesting one is Tether – it’s what’s known as a “</a:t>
            </a:r>
            <a:r>
              <a:rPr lang="en-US" dirty="0" err="1"/>
              <a:t>stablecoin</a:t>
            </a:r>
            <a:r>
              <a:rPr lang="en-US" dirty="0"/>
              <a:t>” – its value is meant to be tied to another currency</a:t>
            </a:r>
          </a:p>
          <a:p>
            <a:pPr lvl="0"/>
            <a:r>
              <a:rPr lang="en-US" dirty="0"/>
              <a:t>And of course, there are </a:t>
            </a:r>
            <a:r>
              <a:rPr lang="en-US" dirty="0" err="1"/>
              <a:t>memecoins</a:t>
            </a:r>
            <a:r>
              <a:rPr lang="en-US" dirty="0"/>
              <a:t> like Dogecoin – which has had some ups and downs</a:t>
            </a:r>
          </a:p>
          <a:p>
            <a:pPr lvl="0"/>
            <a:r>
              <a:rPr lang="en-US" dirty="0"/>
              <a:t>There is also Ethereum – the big thing there was that it introduced smart contracts (we’ll talk more about that later)</a:t>
            </a:r>
          </a:p>
          <a:p>
            <a:r>
              <a:rPr lang="en-US" dirty="0"/>
              <a:t>One thing Ethereum does is power </a:t>
            </a:r>
            <a:r>
              <a:rPr lang="en-US" dirty="0" err="1"/>
              <a:t>Dapps</a:t>
            </a:r>
            <a:endParaRPr lang="en-US" dirty="0"/>
          </a:p>
          <a:p>
            <a:pPr lvl="1"/>
            <a:r>
              <a:rPr lang="en-US" dirty="0"/>
              <a:t>These are decentralized applications</a:t>
            </a:r>
          </a:p>
          <a:p>
            <a:pPr lvl="1"/>
            <a:r>
              <a:rPr lang="en-US" dirty="0"/>
              <a:t>Instead of back-end code running on a central server, it runs on the blockchain</a:t>
            </a:r>
          </a:p>
          <a:p>
            <a:pPr lvl="1"/>
            <a:r>
              <a:rPr lang="en-US" dirty="0" err="1"/>
              <a:t>Dapps</a:t>
            </a:r>
            <a:r>
              <a:rPr lang="en-US" dirty="0"/>
              <a:t> have features like data integrity due to the immutable nature of the blockchain, privacy/anonymity/security, and built-in payments using Ether (Ethereum’s currency)</a:t>
            </a:r>
          </a:p>
          <a:p>
            <a:pPr lvl="0"/>
            <a:r>
              <a:rPr lang="en-US" dirty="0"/>
              <a:t>Another technology powered by blockchain is NFTs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Non-fungible tokens – each one is completely unique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It’s a way to basically own something digitally… ex, anyone can buy a Monet print (download a jpeg), but only one person can own the original (have the </a:t>
            </a:r>
            <a:r>
              <a:rPr lang="en-US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nft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)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They are kind of like digital trading cards, but only one exists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Could be used to verify ownership or creatorship of art, music – preventing plagiarism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Can also be used for scams and just speculative value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One final example here – Hyland Credentials is Hyland’s blockchain-backed credentialing technology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 government of Malta is a customer – they used this technology to issue education certificates across the country</a:t>
            </a:r>
            <a:endParaRPr lang="en-US" dirty="0"/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Falsifying student transcripts is an issue, and this helps with automation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There are other uses too, like supply chain management, food contamination tracking, and more. This is just scratching the surface!</a:t>
            </a:r>
          </a:p>
          <a:p>
            <a:pPr marL="914400" marR="0" lvl="1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endParaRPr lang="en-US" dirty="0"/>
          </a:p>
          <a:p>
            <a:endParaRPr lang="en-US" dirty="0"/>
          </a:p>
          <a:p>
            <a:pPr marL="158750" indent="0">
              <a:buNone/>
            </a:pPr>
            <a:r>
              <a:rPr lang="en-US" dirty="0"/>
              <a:t>https://www.oreilly.com/library/view/blockchain/9781491920480/ch02.html</a:t>
            </a:r>
          </a:p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https://www.hyland.com/en/platform/product-suite/hyland-credentials/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higher-education</a:t>
            </a:r>
            <a:endParaRPr lang="en-US" sz="1100" b="0" i="0" u="none" strike="noStrike" cap="none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609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488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Diagram using people in the room, everyone is a node – interactive thing, drop in the use of smart contracts, cryptocurrency</a:t>
            </a:r>
          </a:p>
        </p:txBody>
      </p:sp>
    </p:spTree>
    <p:extLst>
      <p:ext uri="{BB962C8B-B14F-4D97-AF65-F5344CB8AC3E}">
        <p14:creationId xmlns:p14="http://schemas.microsoft.com/office/powerpoint/2010/main" val="1155833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https://www.youtube.com/watch?v=bBC-nXj3Ng4</a:t>
            </a:r>
          </a:p>
          <a:p>
            <a:r>
              <a:rPr lang="en-US" dirty="0"/>
              <a:t>https://jis-eurasipjournals.springeropen.com/articles/10.1186/s13635-019-0085-3</a:t>
            </a:r>
          </a:p>
        </p:txBody>
      </p:sp>
    </p:spTree>
    <p:extLst>
      <p:ext uri="{BB962C8B-B14F-4D97-AF65-F5344CB8AC3E}">
        <p14:creationId xmlns:p14="http://schemas.microsoft.com/office/powerpoint/2010/main" val="2177802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107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https://bitcoin.stackexchange.com/questions/1781/nonce-size-will-it-always-be-big-enough</a:t>
            </a:r>
          </a:p>
          <a:p>
            <a:r>
              <a:rPr lang="en-US" dirty="0"/>
              <a:t>Difficulty: https://bitcoin.stackexchange.com/questions/16687/solo-mining-just-for-luck-realistic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825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Finding leading 0s, like checking your work in math</a:t>
            </a:r>
          </a:p>
        </p:txBody>
      </p:sp>
    </p:spTree>
    <p:extLst>
      <p:ext uri="{BB962C8B-B14F-4D97-AF65-F5344CB8AC3E}">
        <p14:creationId xmlns:p14="http://schemas.microsoft.com/office/powerpoint/2010/main" val="3103411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block creation time</a:t>
            </a:r>
          </a:p>
          <a:p>
            <a:r>
              <a:rPr lang="en-US" dirty="0"/>
              <a:t>Blockchain is not just cryptocurrencies</a:t>
            </a:r>
          </a:p>
        </p:txBody>
      </p:sp>
    </p:spTree>
    <p:extLst>
      <p:ext uri="{BB962C8B-B14F-4D97-AF65-F5344CB8AC3E}">
        <p14:creationId xmlns:p14="http://schemas.microsoft.com/office/powerpoint/2010/main" val="3859556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65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68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Poll the room to see how many students have heard of blockchain, bitcoin, cryptocurrency, NFTs</a:t>
            </a:r>
          </a:p>
          <a:p>
            <a:pPr lvl="1"/>
            <a:r>
              <a:rPr lang="en-US" dirty="0"/>
              <a:t>Ask the students if they know what these things are</a:t>
            </a:r>
          </a:p>
          <a:p>
            <a:pPr lvl="1"/>
            <a:endParaRPr lang="en-US" dirty="0"/>
          </a:p>
          <a:p>
            <a:pPr lvl="0"/>
            <a:r>
              <a:rPr lang="en-US" dirty="0"/>
              <a:t>Bitcoin is a Cryptocurrency – you might have heard about it as an investment.</a:t>
            </a:r>
          </a:p>
          <a:p>
            <a:pPr lvl="0"/>
            <a:r>
              <a:rPr lang="en-US" dirty="0"/>
              <a:t>Ask if students recognize this </a:t>
            </a:r>
            <a:r>
              <a:rPr lang="en-US" dirty="0" err="1"/>
              <a:t>shiba</a:t>
            </a:r>
            <a:r>
              <a:rPr lang="en-US" dirty="0"/>
              <a:t> </a:t>
            </a:r>
            <a:r>
              <a:rPr lang="en-US" dirty="0" err="1"/>
              <a:t>inu</a:t>
            </a:r>
            <a:r>
              <a:rPr lang="en-US" dirty="0"/>
              <a:t> – it’s the mascot of a </a:t>
            </a:r>
            <a:r>
              <a:rPr lang="en-US" dirty="0" err="1"/>
              <a:t>memecoin</a:t>
            </a:r>
            <a:r>
              <a:rPr lang="en-US" dirty="0"/>
              <a:t> called Dogecoin.</a:t>
            </a:r>
          </a:p>
          <a:p>
            <a:pPr lvl="0"/>
            <a:r>
              <a:rPr lang="en-US" dirty="0"/>
              <a:t>Does anyone know where the Lakers play? They used to play at the Staples Center, but the name recently changed to crypto.com.</a:t>
            </a:r>
          </a:p>
          <a:p>
            <a:pPr lvl="0"/>
            <a:r>
              <a:rPr lang="en-US" dirty="0"/>
              <a:t>You may have seen the Matt Damon super bowl ad for the same company – it’s a Cryptocurrency exchange.</a:t>
            </a:r>
          </a:p>
          <a:p>
            <a:r>
              <a:rPr lang="en-US" dirty="0"/>
              <a:t>Maybe you’ve seen this FTX ad featuring Steph Curry – or maybe you recognize the ice sculpture he’s building (Bored Ape Yacht Club NFTs)</a:t>
            </a:r>
          </a:p>
          <a:p>
            <a:r>
              <a:rPr lang="en-US" dirty="0"/>
              <a:t>You may have seen pictures like this pixelated person – they are NFTs, basically digital assets than can be owned and traded.</a:t>
            </a:r>
          </a:p>
          <a:p>
            <a:pPr lvl="0"/>
            <a:r>
              <a:rPr lang="en-US" dirty="0"/>
              <a:t>Another example of NFTs is NBA Top Shot – basically virtual trading cards</a:t>
            </a:r>
          </a:p>
        </p:txBody>
      </p:sp>
    </p:spTree>
    <p:extLst>
      <p:ext uri="{BB962C8B-B14F-4D97-AF65-F5344CB8AC3E}">
        <p14:creationId xmlns:p14="http://schemas.microsoft.com/office/powerpoint/2010/main" val="37961443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https://finance.yahoo.com/news/extremely-risky-inherently-predatory-wikipedia-110040373.html</a:t>
            </a:r>
          </a:p>
        </p:txBody>
      </p:sp>
    </p:spTree>
    <p:extLst>
      <p:ext uri="{BB962C8B-B14F-4D97-AF65-F5344CB8AC3E}">
        <p14:creationId xmlns:p14="http://schemas.microsoft.com/office/powerpoint/2010/main" val="4738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chcrunch.com/2022/01/06/mozilla-foundation-crypto/?guccounter=1&amp;guce_referrer=aHR0cHM6Ly9maW5hbmNlLnlhaG9vLmNvbS9uZXdzL2V4dHJlbWVseS1yaXNreS1pbmhlcmVudGx5LXByZWRhdG9yeS13aWtpcGVkaWEtMTEwMDQwMzczLmh0bWw&amp;guce_referrer_sig=AQAAAH6Sc90lcZaPvLxsYHkWzOHjL6BKzxBIfKjOK6cXTt_1TeGBuLdGus-_Sldwym358vzVc9sCed60iIoJWWIsobsJq6QnATYhCK6uaq4RBJdgch5sykTtBLq7EwhPoAqu0Llz4HDTvGTCL_goH6h3asoutcrWAnhWv7O7WAmBzU_7</a:t>
            </a:r>
          </a:p>
          <a:p>
            <a:r>
              <a:rPr lang="en-US" dirty="0"/>
              <a:t>https://fortune.com/2021/05/12/bitcoin-plunges-elon-musk-tesla-car-purchases/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1998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Including rug pulls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9721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198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Ask the students for some take-aways from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6960375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e30e247bb5_0_42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e30e247bb5_0_42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Go over the definition of blockchain – this will be covered more in-depth later on, so no need to over-explain</a:t>
            </a:r>
          </a:p>
          <a:p>
            <a:pPr marL="457200" indent="-298450"/>
            <a:r>
              <a:rPr lang="en-US" dirty="0"/>
              <a:t>Biggest thing is that blockchain is the underlying technology that makes things like cryptocurrency and NFTs possible</a:t>
            </a:r>
          </a:p>
          <a:p>
            <a:pPr marL="457200" indent="-298450"/>
            <a:r>
              <a:rPr lang="en-US" dirty="0"/>
              <a:t>It started with Bitcoin (more on that later), but there is a lot more that it can do</a:t>
            </a:r>
          </a:p>
        </p:txBody>
      </p:sp>
    </p:spTree>
    <p:extLst>
      <p:ext uri="{BB962C8B-B14F-4D97-AF65-F5344CB8AC3E}">
        <p14:creationId xmlns:p14="http://schemas.microsoft.com/office/powerpoint/2010/main" val="1907304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Get into some of the history of blockchain – if students remember from the previous slide, it all started with </a:t>
            </a:r>
            <a:r>
              <a:rPr lang="en-US" b="1" dirty="0"/>
              <a:t>bitcoin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2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Ask the students what they think a cryptocurrency is</a:t>
            </a:r>
          </a:p>
          <a:p>
            <a:pPr lvl="0"/>
            <a:r>
              <a:rPr lang="en-US" b="0" dirty="0"/>
              <a:t>Reveal the definition, and call out the key points – it’s a </a:t>
            </a:r>
            <a:r>
              <a:rPr lang="en-US" b="1" dirty="0"/>
              <a:t>digital currency</a:t>
            </a:r>
            <a:r>
              <a:rPr lang="en-US" b="0" dirty="0"/>
              <a:t>, and it’s </a:t>
            </a:r>
            <a:r>
              <a:rPr lang="en-US" b="1" dirty="0"/>
              <a:t>decentralized</a:t>
            </a:r>
          </a:p>
          <a:p>
            <a:pPr lvl="0"/>
            <a:r>
              <a:rPr lang="en-US" b="0" dirty="0"/>
              <a:t>Go through some of the early events – how it all began</a:t>
            </a:r>
          </a:p>
          <a:p>
            <a:pPr lvl="0"/>
            <a:r>
              <a:rPr lang="en-US" b="0" dirty="0"/>
              <a:t>Jan 4, 2008 is when the domain name was registered</a:t>
            </a:r>
          </a:p>
          <a:p>
            <a:pPr lvl="0"/>
            <a:r>
              <a:rPr lang="en-US" b="0" dirty="0"/>
              <a:t>Halloween 2008 is when a mysterious whitepaper appeared, authored by a pseudonymous person (or group of people) named Satoshi Nakamoto</a:t>
            </a:r>
          </a:p>
          <a:p>
            <a:pPr lvl="1"/>
            <a:r>
              <a:rPr lang="en-US" b="0" dirty="0"/>
              <a:t>This whitepaper contained the technical details involved in implementing the first ever blockchain – upon which bitcoin would be based</a:t>
            </a:r>
          </a:p>
          <a:p>
            <a:pPr lvl="1"/>
            <a:r>
              <a:rPr lang="en-US" b="0" dirty="0"/>
              <a:t>It was posted to a cryptography mailing list</a:t>
            </a:r>
          </a:p>
          <a:p>
            <a:pPr lvl="0"/>
            <a:r>
              <a:rPr lang="en-US" b="0" dirty="0"/>
              <a:t>The identity of Satoshi is still unknown to this day – there are some people it might be:</a:t>
            </a:r>
          </a:p>
          <a:p>
            <a:pPr lvl="1"/>
            <a:r>
              <a:rPr lang="en-US" b="0" dirty="0"/>
              <a:t>Hal Finney, first receiver of a Bitcoin transaction – tweeted “Running bitcoin on 10 Jan 2009”</a:t>
            </a:r>
          </a:p>
          <a:p>
            <a:pPr lvl="1"/>
            <a:r>
              <a:rPr lang="en-US" b="0" dirty="0"/>
              <a:t>Dorian Nakamoto (born Satoshi Nakamoto) – probably just a coincidence</a:t>
            </a:r>
          </a:p>
          <a:p>
            <a:pPr lvl="1"/>
            <a:r>
              <a:rPr lang="en-US" b="0" dirty="0"/>
              <a:t>Nick Szabo – stylometric analysis (i.e., writes in the style of the bitcoin whitepaper), published a paper on “bit gold” (precursor to bitcoin)</a:t>
            </a:r>
          </a:p>
          <a:p>
            <a:pPr lvl="1"/>
            <a:r>
              <a:rPr lang="en-US" b="0" dirty="0"/>
              <a:t>Could be a group of people</a:t>
            </a:r>
          </a:p>
          <a:p>
            <a:pPr lvl="1"/>
            <a:r>
              <a:rPr lang="en-US" b="0" dirty="0"/>
              <a:t>We will probably never know</a:t>
            </a:r>
          </a:p>
          <a:p>
            <a:pPr lvl="0"/>
            <a:r>
              <a:rPr lang="en-US" b="0" dirty="0"/>
              <a:t>Whoever Nakamoto is, on Jan 3, 2009, the Bitcoin genesis block was created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01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“genesis block” for a blockchain is simply the first block mined (or, block number 0)</a:t>
            </a:r>
          </a:p>
          <a:p>
            <a:r>
              <a:rPr lang="en-US" dirty="0"/>
              <a:t>The reward for mining this block was 50 BTC (or about 1.5 million in 2022)</a:t>
            </a:r>
          </a:p>
          <a:p>
            <a:r>
              <a:rPr lang="en-US" b="1" dirty="0"/>
              <a:t>Ask the students if they can find the hidden message in the block</a:t>
            </a:r>
            <a:endParaRPr lang="en-US" b="0" dirty="0"/>
          </a:p>
          <a:p>
            <a:pPr lvl="1"/>
            <a:r>
              <a:rPr lang="en-US" b="0" dirty="0"/>
              <a:t>“The Times 03/Jan/2009 Chancellor on the brink of second bailout for banks” – referring to a headline from a newspaper about banks</a:t>
            </a:r>
          </a:p>
          <a:p>
            <a:pPr lvl="1"/>
            <a:r>
              <a:rPr lang="en-US" b="1" dirty="0"/>
              <a:t>Ask the students why they think Nakamoto would put this in the block</a:t>
            </a:r>
          </a:p>
          <a:p>
            <a:pPr lvl="1"/>
            <a:r>
              <a:rPr lang="en-US" b="0" dirty="0"/>
              <a:t>The message could give us a hint to Nakamoto’s identity, and definitely to his motive</a:t>
            </a:r>
          </a:p>
          <a:p>
            <a:pPr lvl="0"/>
            <a:r>
              <a:rPr lang="en-US" b="0" dirty="0"/>
              <a:t>Get into some of the “why” of blockchain</a:t>
            </a:r>
          </a:p>
          <a:p>
            <a:pPr lvl="0"/>
            <a:r>
              <a:rPr lang="en-US" b="0" dirty="0"/>
              <a:t>As opposed to big banks that can be unstable, Nakamoto may have believed that the </a:t>
            </a:r>
            <a:r>
              <a:rPr lang="en-US" b="0" dirty="0" err="1"/>
              <a:t>trustlessness</a:t>
            </a:r>
            <a:r>
              <a:rPr lang="en-US" b="0" dirty="0"/>
              <a:t> of blockchain would be better</a:t>
            </a:r>
          </a:p>
          <a:p>
            <a:pPr lvl="0"/>
            <a:r>
              <a:rPr lang="en-US" b="0" dirty="0"/>
              <a:t>Bitcoin would not have a central authority – this is meant to give individuals more power</a:t>
            </a:r>
          </a:p>
          <a:p>
            <a:pPr lvl="0"/>
            <a:r>
              <a:rPr lang="en-US" b="0" dirty="0"/>
              <a:t>It could act kind of like digital “cash” – peer-to-peer spending, without identity needed</a:t>
            </a:r>
          </a:p>
          <a:p>
            <a:pPr lvl="0"/>
            <a:r>
              <a:rPr lang="en-US" b="0" dirty="0"/>
              <a:t>We’ll get into it a bit more, but security was a big part of it</a:t>
            </a:r>
          </a:p>
          <a:p>
            <a:pPr lvl="1"/>
            <a:r>
              <a:rPr lang="en-US" b="0" dirty="0"/>
              <a:t>Many early adopters were in the cryptography space – the entire technology </a:t>
            </a:r>
            <a:r>
              <a:rPr lang="en-US" b="0" i="1" dirty="0"/>
              <a:t>is</a:t>
            </a:r>
            <a:r>
              <a:rPr lang="en-US" b="0" i="0" dirty="0"/>
              <a:t> based on cryptography, which is a big part of security</a:t>
            </a:r>
          </a:p>
          <a:p>
            <a:pPr lvl="1"/>
            <a:r>
              <a:rPr lang="en-US" b="0" i="0" dirty="0"/>
              <a:t>The immutability of the ledger means that all transactions will live forever, and can always be traced</a:t>
            </a:r>
          </a:p>
          <a:p>
            <a:pPr lvl="0"/>
            <a:r>
              <a:rPr lang="en-US" b="0" i="0" dirty="0"/>
              <a:t>It’s open source nature led to a focus on community-driven development – individual people, working together to create something new</a:t>
            </a:r>
          </a:p>
          <a:p>
            <a:pPr lvl="1"/>
            <a:r>
              <a:rPr lang="en-US" b="0" i="0" dirty="0"/>
              <a:t>It’s kind of inspiring that they did this in such a grass-roots way!</a:t>
            </a:r>
            <a:endParaRPr lang="en-US" b="0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https://www.investopedia.com/news/what-genesis-block-bitcoin-terms/</a:t>
            </a:r>
          </a:p>
        </p:txBody>
      </p:sp>
    </p:spTree>
    <p:extLst>
      <p:ext uri="{BB962C8B-B14F-4D97-AF65-F5344CB8AC3E}">
        <p14:creationId xmlns:p14="http://schemas.microsoft.com/office/powerpoint/2010/main" val="1684746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https://en.wikipedia.org/wiki/History_of_bitcoin</a:t>
            </a:r>
          </a:p>
          <a:p>
            <a:r>
              <a:rPr lang="en-US" dirty="0"/>
              <a:t>Talk about the growth of bitcoin and how blockchain technology grew along with it</a:t>
            </a:r>
          </a:p>
        </p:txBody>
      </p:sp>
    </p:spTree>
    <p:extLst>
      <p:ext uri="{BB962C8B-B14F-4D97-AF65-F5344CB8AC3E}">
        <p14:creationId xmlns:p14="http://schemas.microsoft.com/office/powerpoint/2010/main" val="1298581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https://en.wikipedia.org/wiki/History_of_bitcoin</a:t>
            </a:r>
          </a:p>
        </p:txBody>
      </p:sp>
    </p:spTree>
    <p:extLst>
      <p:ext uri="{BB962C8B-B14F-4D97-AF65-F5344CB8AC3E}">
        <p14:creationId xmlns:p14="http://schemas.microsoft.com/office/powerpoint/2010/main" val="14632334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https://en.wikipedia.org/wiki/History_of_bitcoin</a:t>
            </a:r>
          </a:p>
          <a:p>
            <a:r>
              <a:rPr lang="en-US" dirty="0"/>
              <a:t>Mention that in the present, El Salvador has bitcoin as a national currency (for better or worse)</a:t>
            </a:r>
          </a:p>
        </p:txBody>
      </p:sp>
    </p:spTree>
    <p:extLst>
      <p:ext uri="{BB962C8B-B14F-4D97-AF65-F5344CB8AC3E}">
        <p14:creationId xmlns:p14="http://schemas.microsoft.com/office/powerpoint/2010/main" val="655640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614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857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3907725"/>
            <a:ext cx="41526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/>
          <p:nvPr/>
        </p:nvSpPr>
        <p:spPr>
          <a:xfrm>
            <a:off x="561425" y="1356600"/>
            <a:ext cx="47154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1"/>
          <p:cNvSpPr/>
          <p:nvPr/>
        </p:nvSpPr>
        <p:spPr>
          <a:xfrm>
            <a:off x="485700" y="1273975"/>
            <a:ext cx="47154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1"/>
          <p:cNvSpPr/>
          <p:nvPr/>
        </p:nvSpPr>
        <p:spPr>
          <a:xfrm>
            <a:off x="485700" y="1273350"/>
            <a:ext cx="4715400" cy="2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1"/>
          <p:cNvSpPr/>
          <p:nvPr/>
        </p:nvSpPr>
        <p:spPr>
          <a:xfrm>
            <a:off x="720000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1"/>
          <p:cNvSpPr/>
          <p:nvPr/>
        </p:nvSpPr>
        <p:spPr>
          <a:xfrm>
            <a:off x="905925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1"/>
          <p:cNvSpPr/>
          <p:nvPr/>
        </p:nvSpPr>
        <p:spPr>
          <a:xfrm>
            <a:off x="1091850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1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1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1"/>
          <p:cNvSpPr/>
          <p:nvPr/>
        </p:nvSpPr>
        <p:spPr>
          <a:xfrm>
            <a:off x="5493300" y="1356600"/>
            <a:ext cx="3240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1"/>
          <p:cNvSpPr/>
          <p:nvPr/>
        </p:nvSpPr>
        <p:spPr>
          <a:xfrm>
            <a:off x="5417575" y="1273975"/>
            <a:ext cx="3240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1"/>
          <p:cNvSpPr/>
          <p:nvPr/>
        </p:nvSpPr>
        <p:spPr>
          <a:xfrm>
            <a:off x="5417575" y="1273350"/>
            <a:ext cx="3240600" cy="2754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1"/>
          <p:cNvSpPr/>
          <p:nvPr/>
        </p:nvSpPr>
        <p:spPr>
          <a:xfrm>
            <a:off x="5651875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1"/>
          <p:cNvSpPr/>
          <p:nvPr/>
        </p:nvSpPr>
        <p:spPr>
          <a:xfrm>
            <a:off x="5837800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1"/>
          <p:cNvSpPr/>
          <p:nvPr/>
        </p:nvSpPr>
        <p:spPr>
          <a:xfrm>
            <a:off x="6023725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5717825" y="2416738"/>
            <a:ext cx="2706300" cy="14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5"/>
          <p:cNvSpPr/>
          <p:nvPr/>
        </p:nvSpPr>
        <p:spPr>
          <a:xfrm>
            <a:off x="40441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5"/>
          <p:cNvSpPr/>
          <p:nvPr/>
        </p:nvSpPr>
        <p:spPr>
          <a:xfrm>
            <a:off x="39684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5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5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5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 txBox="1">
            <a:spLocks noGrp="1"/>
          </p:cNvSpPr>
          <p:nvPr>
            <p:ph type="ctrTitle"/>
          </p:nvPr>
        </p:nvSpPr>
        <p:spPr>
          <a:xfrm>
            <a:off x="720000" y="1049325"/>
            <a:ext cx="56502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5" name="Google Shape;395;p25"/>
          <p:cNvSpPr txBox="1">
            <a:spLocks noGrp="1"/>
          </p:cNvSpPr>
          <p:nvPr>
            <p:ph type="subTitle" idx="1"/>
          </p:nvPr>
        </p:nvSpPr>
        <p:spPr>
          <a:xfrm>
            <a:off x="720000" y="1824225"/>
            <a:ext cx="5650200" cy="3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highlight>
                  <a:schemeClr val="accent3"/>
                </a:highlight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6" name="Google Shape;396;p25"/>
          <p:cNvSpPr txBox="1">
            <a:spLocks noGrp="1"/>
          </p:cNvSpPr>
          <p:nvPr>
            <p:ph type="subTitle" idx="2"/>
          </p:nvPr>
        </p:nvSpPr>
        <p:spPr>
          <a:xfrm>
            <a:off x="720000" y="2299125"/>
            <a:ext cx="27621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/>
          <p:nvPr/>
        </p:nvSpPr>
        <p:spPr>
          <a:xfrm>
            <a:off x="4202700" y="3883895"/>
            <a:ext cx="42951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6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6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6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6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6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/>
          <p:nvPr/>
        </p:nvSpPr>
        <p:spPr>
          <a:xfrm>
            <a:off x="561425" y="1356600"/>
            <a:ext cx="47154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7"/>
          <p:cNvSpPr/>
          <p:nvPr/>
        </p:nvSpPr>
        <p:spPr>
          <a:xfrm>
            <a:off x="485700" y="1273975"/>
            <a:ext cx="47154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7"/>
          <p:cNvSpPr/>
          <p:nvPr/>
        </p:nvSpPr>
        <p:spPr>
          <a:xfrm>
            <a:off x="485700" y="1273350"/>
            <a:ext cx="4715400" cy="2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7"/>
          <p:cNvSpPr/>
          <p:nvPr/>
        </p:nvSpPr>
        <p:spPr>
          <a:xfrm>
            <a:off x="720000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7"/>
          <p:cNvSpPr/>
          <p:nvPr/>
        </p:nvSpPr>
        <p:spPr>
          <a:xfrm>
            <a:off x="905925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7"/>
          <p:cNvSpPr/>
          <p:nvPr/>
        </p:nvSpPr>
        <p:spPr>
          <a:xfrm>
            <a:off x="1091850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7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7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7"/>
          <p:cNvSpPr/>
          <p:nvPr/>
        </p:nvSpPr>
        <p:spPr>
          <a:xfrm>
            <a:off x="5493300" y="1356600"/>
            <a:ext cx="3240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5417575" y="1273975"/>
            <a:ext cx="3240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5417575" y="1273350"/>
            <a:ext cx="3240600" cy="2754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7"/>
          <p:cNvSpPr/>
          <p:nvPr/>
        </p:nvSpPr>
        <p:spPr>
          <a:xfrm>
            <a:off x="5651875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7"/>
          <p:cNvSpPr/>
          <p:nvPr/>
        </p:nvSpPr>
        <p:spPr>
          <a:xfrm>
            <a:off x="5837800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7"/>
          <p:cNvSpPr/>
          <p:nvPr/>
        </p:nvSpPr>
        <p:spPr>
          <a:xfrm>
            <a:off x="6023725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1" r:id="rId4"/>
    <p:sldLayoutId id="2147483667" r:id="rId5"/>
    <p:sldLayoutId id="2147483671" r:id="rId6"/>
    <p:sldLayoutId id="2147483672" r:id="rId7"/>
    <p:sldLayoutId id="2147483673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ockchain.com/btc/blocks?page=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blockchain.com/charts#mining" TargetMode="External"/><Relationship Id="rId4" Type="http://schemas.openxmlformats.org/officeDocument/2006/relationships/hyperlink" Target="https://www.blockchain.com/btc/block/1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dersbrownworth.com/blockchain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um.org/en/energy-consumption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indesk.com/tech/2022/04/25/at-least-13m-in-nfts-stolen-after-bored-ape-yacht-club-instagram-discord-hacked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sj.com/articles/how-the-fbi-got-colonial-pipelines-ransom-money-back-11623403981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10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hyperlink" Target="https://bitcoin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7F4E2-A459-4DEF-AC30-96BAAB3E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FD1FA4-1A79-47AB-A22F-16651D47565D}"/>
              </a:ext>
            </a:extLst>
          </p:cNvPr>
          <p:cNvSpPr txBox="1"/>
          <p:nvPr/>
        </p:nvSpPr>
        <p:spPr>
          <a:xfrm>
            <a:off x="2438400" y="1399309"/>
            <a:ext cx="48560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refined content, maybe pare it down</a:t>
            </a:r>
          </a:p>
          <a:p>
            <a:r>
              <a:rPr lang="en-US" dirty="0"/>
              <a:t>getting their feedback</a:t>
            </a:r>
          </a:p>
          <a:p>
            <a:r>
              <a:rPr lang="en-US" dirty="0"/>
              <a:t>live polling at the beginning of the session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go through </a:t>
            </a:r>
            <a:r>
              <a:rPr lang="en-US" dirty="0" err="1"/>
              <a:t>york's</a:t>
            </a:r>
            <a:r>
              <a:rPr lang="en-US" dirty="0"/>
              <a:t> stuff - schedule a meeting for later next week or week after</a:t>
            </a:r>
          </a:p>
          <a:p>
            <a:endParaRPr lang="en-US" dirty="0"/>
          </a:p>
          <a:p>
            <a:r>
              <a:rPr lang="en-US" dirty="0"/>
              <a:t>hone it in, and cut</a:t>
            </a:r>
          </a:p>
        </p:txBody>
      </p:sp>
    </p:spTree>
    <p:extLst>
      <p:ext uri="{BB962C8B-B14F-4D97-AF65-F5344CB8AC3E}">
        <p14:creationId xmlns:p14="http://schemas.microsoft.com/office/powerpoint/2010/main" val="4072544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034F557-3483-4922-BC85-AB4C11794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76" y="1325186"/>
            <a:ext cx="8014447" cy="325994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4DC67B6-8078-4CF6-A24A-D5E20CEA6549}"/>
              </a:ext>
            </a:extLst>
          </p:cNvPr>
          <p:cNvSpPr/>
          <p:nvPr/>
        </p:nvSpPr>
        <p:spPr>
          <a:xfrm>
            <a:off x="564775" y="2218149"/>
            <a:ext cx="8014447" cy="2360054"/>
          </a:xfrm>
          <a:prstGeom prst="rect">
            <a:avLst/>
          </a:prstGeom>
          <a:solidFill>
            <a:schemeClr val="accent1">
              <a:alpha val="37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1AA6E-C5F0-469E-847B-798F66C4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Value History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D025D61-9472-4DFE-965C-57DAB37A04BC}"/>
              </a:ext>
            </a:extLst>
          </p:cNvPr>
          <p:cNvGrpSpPr/>
          <p:nvPr/>
        </p:nvGrpSpPr>
        <p:grpSpPr>
          <a:xfrm>
            <a:off x="6187736" y="180959"/>
            <a:ext cx="2627791" cy="4781582"/>
            <a:chOff x="6187736" y="180959"/>
            <a:chExt cx="2627791" cy="478158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02FD112-6E70-4385-AB3A-D812B2C8E6AE}"/>
                </a:ext>
              </a:extLst>
            </p:cNvPr>
            <p:cNvSpPr/>
            <p:nvPr/>
          </p:nvSpPr>
          <p:spPr>
            <a:xfrm>
              <a:off x="6187736" y="180959"/>
              <a:ext cx="2627791" cy="42489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Date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Nov 2013-Present</a:t>
              </a:r>
            </a:p>
            <a:p>
              <a:endParaRPr lang="en-US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Value in $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Extremely Volatile</a:t>
              </a:r>
            </a:p>
            <a:p>
              <a:endParaRPr lang="en-US" sz="2000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Notes</a:t>
              </a:r>
            </a:p>
            <a:p>
              <a:pPr marL="342900" indent="-34290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Financial Crisis</a:t>
              </a:r>
            </a:p>
            <a:p>
              <a:pPr marL="342900" indent="-34290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COVID-19</a:t>
              </a:r>
            </a:p>
            <a:p>
              <a:pPr marL="342900" indent="-34290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Elon Musk/Tesla</a:t>
              </a:r>
            </a:p>
            <a:p>
              <a:pPr marL="342900" indent="-34290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Coinbase</a:t>
              </a:r>
            </a:p>
            <a:p>
              <a:pPr marL="342900" indent="-34290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Other Factors?</a:t>
              </a:r>
            </a:p>
          </p:txBody>
        </p:sp>
        <p:pic>
          <p:nvPicPr>
            <p:cNvPr id="4135" name="Picture 39" descr="Worried about the current Volatility?? Think big Picture… - Schenley Capital">
              <a:extLst>
                <a:ext uri="{FF2B5EF4-FFF2-40B4-BE49-F238E27FC236}">
                  <a16:creationId xmlns:a16="http://schemas.microsoft.com/office/drawing/2014/main" id="{9C4243CB-93EE-461E-B4E9-D565E83204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5001" y="3661932"/>
              <a:ext cx="2094221" cy="1300609"/>
            </a:xfrm>
            <a:prstGeom prst="rect">
              <a:avLst/>
            </a:prstGeom>
            <a:noFill/>
            <a:ln w="25400">
              <a:solidFill>
                <a:schemeClr val="accent1">
                  <a:shade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31786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Blockchain Beyond Bitcoin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BF47F-5D45-4231-B4A0-698F84295106}"/>
              </a:ext>
            </a:extLst>
          </p:cNvPr>
          <p:cNvSpPr/>
          <p:nvPr/>
        </p:nvSpPr>
        <p:spPr>
          <a:xfrm>
            <a:off x="627016" y="1410788"/>
            <a:ext cx="3004457" cy="116096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2014: Blockchain 2.0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More widely available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Investment from companies like IBM, Microsoft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544310-AB7B-4DE8-9277-22B09008E90C}"/>
              </a:ext>
            </a:extLst>
          </p:cNvPr>
          <p:cNvSpPr/>
          <p:nvPr/>
        </p:nvSpPr>
        <p:spPr>
          <a:xfrm>
            <a:off x="657736" y="2645792"/>
            <a:ext cx="4180116" cy="13285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Thousands of Cryptocurrencies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Tether – </a:t>
            </a:r>
            <a:r>
              <a:rPr lang="en-US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Stablecoin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Dogecoin – </a:t>
            </a:r>
            <a:r>
              <a:rPr lang="en-US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Memecoin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Ethereum – Smart contracts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AD98B6-AB3A-4ED2-8E23-F545088CFD1D}"/>
              </a:ext>
            </a:extLst>
          </p:cNvPr>
          <p:cNvSpPr/>
          <p:nvPr/>
        </p:nvSpPr>
        <p:spPr>
          <a:xfrm>
            <a:off x="3740330" y="1374053"/>
            <a:ext cx="4550230" cy="10393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Dapps</a:t>
            </a:r>
            <a:endParaRPr lang="en-US" sz="1600" b="1" u="sng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ecentralized 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app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lication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Back-end code does not run on a central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Data integrity, privacy, built-in payments</a:t>
            </a:r>
          </a:p>
        </p:txBody>
      </p:sp>
      <p:pic>
        <p:nvPicPr>
          <p:cNvPr id="2050" name="Picture 2" descr="Tether price today, USDT to USD live, marketcap and chart | CoinMarketCap">
            <a:extLst>
              <a:ext uri="{FF2B5EF4-FFF2-40B4-BE49-F238E27FC236}">
                <a16:creationId xmlns:a16="http://schemas.microsoft.com/office/drawing/2014/main" id="{853FABA4-D165-4F40-9D7D-4B8976673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038" y="2880387"/>
            <a:ext cx="529817" cy="529817"/>
          </a:xfrm>
          <a:prstGeom prst="ellipse">
            <a:avLst/>
          </a:prstGeom>
          <a:ln w="952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thereum price today, ETH to USD live, marketcap and chart | CoinMarketCap">
            <a:extLst>
              <a:ext uri="{FF2B5EF4-FFF2-40B4-BE49-F238E27FC236}">
                <a16:creationId xmlns:a16="http://schemas.microsoft.com/office/drawing/2014/main" id="{9F5CE4AA-4C1C-4DE0-A664-32D0AB55D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885" y="3540812"/>
            <a:ext cx="660306" cy="660306"/>
          </a:xfrm>
          <a:prstGeom prst="ellipse">
            <a:avLst/>
          </a:prstGeom>
          <a:ln w="9525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ogecoin - Wikipedia">
            <a:extLst>
              <a:ext uri="{FF2B5EF4-FFF2-40B4-BE49-F238E27FC236}">
                <a16:creationId xmlns:a16="http://schemas.microsoft.com/office/drawing/2014/main" id="{215AC100-D777-4828-85B4-298C94107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246" y="3116402"/>
            <a:ext cx="660307" cy="660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778CEE-5CF2-4AEB-9462-35CBB41998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16" t="9522" r="9033" b="10209"/>
          <a:stretch/>
        </p:blipFill>
        <p:spPr>
          <a:xfrm>
            <a:off x="328089" y="4067819"/>
            <a:ext cx="852629" cy="852629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75DBC1-AAB2-4F3A-A435-53A1CEB6DA50}"/>
              </a:ext>
            </a:extLst>
          </p:cNvPr>
          <p:cNvSpPr txBox="1"/>
          <p:nvPr/>
        </p:nvSpPr>
        <p:spPr>
          <a:xfrm>
            <a:off x="1180718" y="4103319"/>
            <a:ext cx="74164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Hyland Credentials</a:t>
            </a:r>
          </a:p>
          <a:p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Government of Malta – nationwide initiative for education certificates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B6E22-A8F1-4CC5-A3E6-FAB72213F40E}"/>
              </a:ext>
            </a:extLst>
          </p:cNvPr>
          <p:cNvSpPr/>
          <p:nvPr/>
        </p:nvSpPr>
        <p:spPr>
          <a:xfrm>
            <a:off x="5175980" y="2506535"/>
            <a:ext cx="3341004" cy="17785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b="1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NFTs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on-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ungible 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okens (unique)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Digital ownership (spec assets)</a:t>
            </a:r>
          </a:p>
        </p:txBody>
      </p:sp>
      <p:pic>
        <p:nvPicPr>
          <p:cNvPr id="2056" name="Picture 8" descr="A Viral Two-Hour Youtube Essay Makes The Case Against NFTs">
            <a:extLst>
              <a:ext uri="{FF2B5EF4-FFF2-40B4-BE49-F238E27FC236}">
                <a16:creationId xmlns:a16="http://schemas.microsoft.com/office/drawing/2014/main" id="{C6BFB34E-724F-451A-880D-4E2AB8B5FD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9969" r="39042"/>
          <a:stretch/>
        </p:blipFill>
        <p:spPr bwMode="auto">
          <a:xfrm>
            <a:off x="5430209" y="2614509"/>
            <a:ext cx="2832546" cy="87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989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3" grpId="0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? Blockchain &amp; The Web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2681226" cy="1933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Web 1.0, Web 2.0, Web 3.0 (value, identity, persistence)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Visualizations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Acceleration of technology, the speed at which things change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How impactful is the internet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https://www.martechalliance.com/stories/whats-the-difference-between-web-1.0-web-2.0-and-web-3.0</a:t>
            </a:r>
          </a:p>
        </p:txBody>
      </p:sp>
      <p:pic>
        <p:nvPicPr>
          <p:cNvPr id="9218" name="Picture 2" descr="What is Web 3 and How Will it Change the Internet as We Know it?">
            <a:extLst>
              <a:ext uri="{FF2B5EF4-FFF2-40B4-BE49-F238E27FC236}">
                <a16:creationId xmlns:a16="http://schemas.microsoft.com/office/drawing/2014/main" id="{08B994AF-73F7-45D2-B279-4F19C6502E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8" t="4527" r="6009" b="7631"/>
          <a:stretch/>
        </p:blipFill>
        <p:spPr bwMode="auto">
          <a:xfrm>
            <a:off x="3513782" y="1669370"/>
            <a:ext cx="4910218" cy="2603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526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6B748-42E2-49DA-9148-E1858449F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 dirty="0"/>
              <a:t>Blockchain </a:t>
            </a:r>
            <a:r>
              <a:rPr lang="en-US" sz="5400" dirty="0">
                <a:solidFill>
                  <a:schemeClr val="accent3">
                    <a:lumMod val="50000"/>
                  </a:schemeClr>
                </a:solidFill>
              </a:rPr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4ADBB-56AA-4F78-BBAF-A18BE6E067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does a blockchain actually work?</a:t>
            </a:r>
          </a:p>
        </p:txBody>
      </p:sp>
    </p:spTree>
    <p:extLst>
      <p:ext uri="{BB962C8B-B14F-4D97-AF65-F5344CB8AC3E}">
        <p14:creationId xmlns:p14="http://schemas.microsoft.com/office/powerpoint/2010/main" val="657020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 ledger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Transactions on blocks, everyone in the network has a copy of the chain, cannot change previous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Immutable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Decentralized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Trustless</a:t>
            </a:r>
          </a:p>
        </p:txBody>
      </p:sp>
    </p:spTree>
    <p:extLst>
      <p:ext uri="{BB962C8B-B14F-4D97-AF65-F5344CB8AC3E}">
        <p14:creationId xmlns:p14="http://schemas.microsoft.com/office/powerpoint/2010/main" val="3605439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Cryptography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SHA256 Hash – Cryptographic Hash Function	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Public/Private Key Pairs for digital signatures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Nonces</a:t>
            </a: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8598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Mining Cryptocurrency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is mining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Proof of work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Miners = Block Creators who receive a Block Reward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Bitcoin as an example – evolution of difficulty over time to maintain 1 block per 10 minutes, also block reward has been updated over time to ensure there is only a limited number of bitcoin over time – economically,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Hash starting with a bunch of 0s (like 76) – one in 75 sextillion chance</a:t>
            </a: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Block Explorer 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/>
              </a:rPr>
              <a:t>https://www.blockchain.com/btc/blocks?page=1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(show them at the end maybe)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4"/>
              </a:rPr>
              <a:t>https://www.blockchain.com/btc/block/1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  <a:hlinkClick r:id="rId5"/>
              </a:rPr>
              <a:t>https://www.blockchain.com/charts#mining</a:t>
            </a: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46999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Demo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  <a:hlinkClick r:id="rId3"/>
              </a:rPr>
              <a:t>https://andersbrownworth.com/blockchain/</a:t>
            </a:r>
            <a:endParaRPr lang="en-US" b="0" dirty="0">
              <a:solidFill>
                <a:srgbClr val="D4D4D4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1985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6B748-42E2-49DA-9148-E1858449F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 dirty="0">
                <a:solidFill>
                  <a:schemeClr val="tx1"/>
                </a:solidFill>
              </a:rPr>
              <a:t>Ethereum &amp;</a:t>
            </a:r>
            <a:r>
              <a:rPr lang="en-US" sz="5400" b="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5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Smart Contracts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4ADBB-56AA-4F78-BBAF-A18BE6E067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can you develop a blockchain app?</a:t>
            </a:r>
          </a:p>
        </p:txBody>
      </p:sp>
    </p:spTree>
    <p:extLst>
      <p:ext uri="{BB962C8B-B14F-4D97-AF65-F5344CB8AC3E}">
        <p14:creationId xmlns:p14="http://schemas.microsoft.com/office/powerpoint/2010/main" val="2505850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v. Bitcoin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3991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is Ethereum?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What makes it different from bitcoin? BTC as a cryptocurrency v. Ethereum as a smart contract platform that’s programmable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Coin in arcade machine to play the game -&gt; smart contract analogy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Micro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transactions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Keep it high level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Remix – Ethereum IDE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Cryptozombies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can write code for you</a:t>
            </a: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01561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/>
          <p:nvPr/>
        </p:nvSpPr>
        <p:spPr>
          <a:xfrm>
            <a:off x="55171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0" dirty="0"/>
              <a:t>Building Blocks of </a:t>
            </a:r>
            <a:r>
              <a:rPr lang="en" sz="5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Blockchain</a:t>
            </a:r>
            <a:endParaRPr sz="5400" dirty="0">
              <a:solidFill>
                <a:schemeClr val="accent4">
                  <a:lumMod val="60000"/>
                  <a:lumOff val="40000"/>
                </a:schemeClr>
              </a:solidFill>
              <a:highlight>
                <a:schemeClr val="accent3"/>
              </a:highlight>
            </a:endParaRPr>
          </a:p>
        </p:txBody>
      </p:sp>
      <p:sp>
        <p:nvSpPr>
          <p:cNvPr id="445" name="Google Shape;445;p31"/>
          <p:cNvSpPr txBox="1">
            <a:spLocks noGrp="1"/>
          </p:cNvSpPr>
          <p:nvPr>
            <p:ph type="subTitle" idx="1"/>
          </p:nvPr>
        </p:nvSpPr>
        <p:spPr>
          <a:xfrm>
            <a:off x="717062" y="3854205"/>
            <a:ext cx="4152600" cy="5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Hyland Hy-Tech Camp</a:t>
            </a:r>
            <a:endParaRPr sz="2400" dirty="0"/>
          </a:p>
        </p:txBody>
      </p:sp>
      <p:sp>
        <p:nvSpPr>
          <p:cNvPr id="446" name="Google Shape;446;p31"/>
          <p:cNvSpPr/>
          <p:nvPr/>
        </p:nvSpPr>
        <p:spPr>
          <a:xfrm>
            <a:off x="54372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1"/>
          <p:cNvSpPr/>
          <p:nvPr/>
        </p:nvSpPr>
        <p:spPr>
          <a:xfrm>
            <a:off x="66558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5759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779442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771452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811047" y="3760197"/>
            <a:ext cx="746555" cy="746555"/>
            <a:chOff x="4724400" y="2057400"/>
            <a:chExt cx="2743200" cy="27432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are </a:t>
            </a:r>
            <a:r>
              <a:rPr lang="en-US" dirty="0" err="1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dApps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? Decentralized Apps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What is the purpose?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Examples: token swaps, games, investments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https://ethereum.org/en/dapps/</a:t>
            </a: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91183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Contracts &amp; Solidity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Smart contracts are business logic on the blockchain itself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Solidity is a programming language for smart contracts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Transactions cost gas</a:t>
            </a:r>
          </a:p>
          <a:p>
            <a:pPr marL="285750" indent="-285750">
              <a:buFontTx/>
              <a:buChar char="-"/>
            </a:pPr>
            <a:r>
              <a:rPr lang="en-US" b="0" dirty="0">
                <a:solidFill>
                  <a:schemeClr val="tx1"/>
                </a:solidFill>
                <a:effectLst/>
                <a:latin typeface="Miriam Libre" panose="00000500000000000000" pitchFamily="2" charset="-79"/>
                <a:cs typeface="Miriam Libre" panose="00000500000000000000" pitchFamily="2" charset="-79"/>
              </a:rPr>
              <a:t>Why? No mental transactions, more predictable, completely unambiguous (unlike the law)</a:t>
            </a: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Tx/>
              <a:buChar char="-"/>
            </a:pPr>
            <a:endParaRPr lang="en-US" b="0" dirty="0">
              <a:solidFill>
                <a:schemeClr val="tx1"/>
              </a:solidFill>
              <a:effectLst/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27204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6B748-42E2-49DA-9148-E1858449FF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 dirty="0"/>
              <a:t>Blockchain &amp; </a:t>
            </a:r>
            <a:r>
              <a:rPr lang="en-US" sz="5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Society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4ADBB-56AA-4F78-BBAF-A18BE6E06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907725"/>
            <a:ext cx="4224862" cy="451500"/>
          </a:xfrm>
        </p:spPr>
        <p:txBody>
          <a:bodyPr/>
          <a:lstStyle/>
          <a:p>
            <a:r>
              <a:rPr lang="en-US" dirty="0"/>
              <a:t>How does blockchain impact the world?</a:t>
            </a:r>
          </a:p>
        </p:txBody>
      </p:sp>
    </p:spTree>
    <p:extLst>
      <p:ext uri="{BB962C8B-B14F-4D97-AF65-F5344CB8AC3E}">
        <p14:creationId xmlns:p14="http://schemas.microsoft.com/office/powerpoint/2010/main" val="358337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Controversy: Crypto-Bubble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Wikipedia has stopped taking crypto donations – Extremely risky + inherently predatory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Unregulated market – first type of digital asset… dangerous, but government is thinking about it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“Best place to invest in crypto is in your knowledge.” Technology is not going away, will be leveraged in the infrastructure layers of global computing into the future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Kind of like databases</a:t>
            </a:r>
          </a:p>
        </p:txBody>
      </p:sp>
    </p:spTree>
    <p:extLst>
      <p:ext uri="{BB962C8B-B14F-4D97-AF65-F5344CB8AC3E}">
        <p14:creationId xmlns:p14="http://schemas.microsoft.com/office/powerpoint/2010/main" val="3108475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Controversy: The Environment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09"/>
            <a:ext cx="7704000" cy="3307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Mozilla has stopped taking crypto donations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Tesla has stopped taking Bitcoin payments (causing the value to plummet)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Ethereum is moving to proof-of-stake 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/>
              </a:rPr>
              <a:t>https://ethereum.org/en/energy-consumption/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Other types of networks that are more cost effective, different consensus algorithms, many initiatives to make it more environmentally friendly, easier to maintain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Crypto is a bit like the wild west at this point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EU, Singapore making their own networks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Texas – solar plants to do crypto mining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Bitcoin mining – monetize the excess energy on a network, sell bitcoin to monetize creation of the electrical grid. Turn off mining when the network needs the energy. Normalize the network load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72000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Controversy: Crime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Rug pulls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51% attack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Bored ape yacht club hack - 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/>
              </a:rPr>
              <a:t>https://www.coindesk.com/tech/2022/04/25/at-least-13m-in-nfts-stolen-after-bored-ape-yacht-club-instagram-discord-hacked/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Malware locking – require to pay bitcoin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Incentivizes hackers more, and they can stay pseudo-anonymous</a:t>
            </a: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Transparency of Bitcoin – can track every single transaction back to the beginning. Auditability – can see the money when it’s stolen – in perpetuity forever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FBI recovered millions of dollars of bitcoin that was stolen years ago - 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4"/>
              </a:rPr>
              <a:t>https://www.wsj.com/articles/how-the-fbi-got-colonial-pipelines-ransom-money-back-11623403981</a:t>
            </a:r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58510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95D-09A5-4DD1-8444-E3E9F531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Gartner Hype Cycle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9D8A1-30DB-4EDF-A25C-A47EEB6FE99A}"/>
              </a:ext>
            </a:extLst>
          </p:cNvPr>
          <p:cNvSpPr/>
          <p:nvPr/>
        </p:nvSpPr>
        <p:spPr>
          <a:xfrm>
            <a:off x="720000" y="1390810"/>
            <a:ext cx="7704000" cy="30966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52495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08EFB-6ED1-4A18-AB7C-022F397FE7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588ED-0C82-46B4-9A11-3D457BDFA1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Wrapping things up</a:t>
            </a:r>
          </a:p>
        </p:txBody>
      </p:sp>
    </p:spTree>
    <p:extLst>
      <p:ext uri="{BB962C8B-B14F-4D97-AF65-F5344CB8AC3E}">
        <p14:creationId xmlns:p14="http://schemas.microsoft.com/office/powerpoint/2010/main" val="241917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4"/>
          <p:cNvSpPr txBox="1">
            <a:spLocks noGrp="1"/>
          </p:cNvSpPr>
          <p:nvPr>
            <p:ph type="subTitle" idx="1"/>
          </p:nvPr>
        </p:nvSpPr>
        <p:spPr>
          <a:xfrm>
            <a:off x="693494" y="2122164"/>
            <a:ext cx="7171671" cy="418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QUESTIONS DO YOU HAVE?</a:t>
            </a:r>
            <a:endParaRPr sz="2400" dirty="0"/>
          </a:p>
        </p:txBody>
      </p:sp>
      <p:sp>
        <p:nvSpPr>
          <p:cNvPr id="1504" name="Google Shape;1504;p54"/>
          <p:cNvSpPr txBox="1">
            <a:spLocks noGrp="1"/>
          </p:cNvSpPr>
          <p:nvPr>
            <p:ph type="ctrTitle"/>
          </p:nvPr>
        </p:nvSpPr>
        <p:spPr>
          <a:xfrm>
            <a:off x="693494" y="1305339"/>
            <a:ext cx="6601723" cy="856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  <p:sp>
        <p:nvSpPr>
          <p:cNvPr id="1542" name="Google Shape;1542;p54"/>
          <p:cNvSpPr/>
          <p:nvPr/>
        </p:nvSpPr>
        <p:spPr>
          <a:xfrm>
            <a:off x="57005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54"/>
          <p:cNvSpPr/>
          <p:nvPr/>
        </p:nvSpPr>
        <p:spPr>
          <a:xfrm>
            <a:off x="49015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54"/>
          <p:cNvSpPr/>
          <p:nvPr/>
        </p:nvSpPr>
        <p:spPr>
          <a:xfrm>
            <a:off x="17086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54"/>
          <p:cNvSpPr/>
          <p:nvPr/>
        </p:nvSpPr>
        <p:spPr>
          <a:xfrm>
            <a:off x="16287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54"/>
          <p:cNvSpPr/>
          <p:nvPr/>
        </p:nvSpPr>
        <p:spPr>
          <a:xfrm>
            <a:off x="28473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54"/>
          <p:cNvSpPr/>
          <p:nvPr/>
        </p:nvSpPr>
        <p:spPr>
          <a:xfrm>
            <a:off x="27674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4260574" y="3856383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39F3-95B7-402F-BF14-2EC1866DE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Cultural Perceptions</a:t>
            </a:r>
          </a:p>
        </p:txBody>
      </p:sp>
      <p:pic>
        <p:nvPicPr>
          <p:cNvPr id="5124" name="Picture 4" descr="Staples Center becomes Crypto.com Arena in name rights deal - Los Angeles  Times">
            <a:extLst>
              <a:ext uri="{FF2B5EF4-FFF2-40B4-BE49-F238E27FC236}">
                <a16:creationId xmlns:a16="http://schemas.microsoft.com/office/drawing/2014/main" id="{A2E0F238-DCCD-4FA0-B4D5-6CF9342F9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719" y="1285875"/>
            <a:ext cx="2346470" cy="156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Bitcoin Prices Drop Amid Broader Crypto Tumble | Barron's">
            <a:extLst>
              <a:ext uri="{FF2B5EF4-FFF2-40B4-BE49-F238E27FC236}">
                <a16:creationId xmlns:a16="http://schemas.microsoft.com/office/drawing/2014/main" id="{7F47016F-BA12-4825-A67D-2E566888C5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17" b="10904"/>
          <a:stretch/>
        </p:blipFill>
        <p:spPr bwMode="auto">
          <a:xfrm>
            <a:off x="494721" y="1283865"/>
            <a:ext cx="2059998" cy="156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DFA8B2-8E40-415A-9992-F6B75E1F9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4262" y="1285875"/>
            <a:ext cx="3748090" cy="2046802"/>
          </a:xfrm>
          <a:prstGeom prst="rect">
            <a:avLst/>
          </a:prstGeom>
        </p:spPr>
      </p:pic>
      <p:pic>
        <p:nvPicPr>
          <p:cNvPr id="5128" name="Picture 8" descr="Actor Matt Damon plugs Crypto​.com in global TV spot">
            <a:extLst>
              <a:ext uri="{FF2B5EF4-FFF2-40B4-BE49-F238E27FC236}">
                <a16:creationId xmlns:a16="http://schemas.microsoft.com/office/drawing/2014/main" id="{B9024E60-E215-4C66-8AB1-1527E40F9C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07" t="25229" r="3312" b="-385"/>
          <a:stretch/>
        </p:blipFill>
        <p:spPr bwMode="auto">
          <a:xfrm>
            <a:off x="6244873" y="3332676"/>
            <a:ext cx="2400875" cy="1351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Doge (meme) - Wikipedia">
            <a:extLst>
              <a:ext uri="{FF2B5EF4-FFF2-40B4-BE49-F238E27FC236}">
                <a16:creationId xmlns:a16="http://schemas.microsoft.com/office/drawing/2014/main" id="{EA75BC97-80A4-4A25-846D-B270E5F765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31473" y="2849816"/>
            <a:ext cx="2469716" cy="1827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Athletes Investing in NFTs - Which Sports Stars Bought NFTs?">
            <a:extLst>
              <a:ext uri="{FF2B5EF4-FFF2-40B4-BE49-F238E27FC236}">
                <a16:creationId xmlns:a16="http://schemas.microsoft.com/office/drawing/2014/main" id="{52B0F273-620A-45D2-8530-1D31531F5C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6" r="8592"/>
          <a:stretch/>
        </p:blipFill>
        <p:spPr bwMode="auto">
          <a:xfrm>
            <a:off x="498765" y="2848326"/>
            <a:ext cx="1932708" cy="182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How 'Put That on Top Shot!' Became a New N.B.A. Mantra - The New York Times">
            <a:extLst>
              <a:ext uri="{FF2B5EF4-FFF2-40B4-BE49-F238E27FC236}">
                <a16:creationId xmlns:a16="http://schemas.microsoft.com/office/drawing/2014/main" id="{31E09CEB-DBB3-43FD-93A8-D12205B89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189" y="3329923"/>
            <a:ext cx="1347080" cy="134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333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39F3-95B7-402F-BF14-2EC1866DE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45025"/>
            <a:ext cx="7824645" cy="572700"/>
          </a:xfrm>
        </p:spPr>
        <p:txBody>
          <a:bodyPr/>
          <a:lstStyle/>
          <a:p>
            <a:r>
              <a:rPr lang="en-US" sz="2400" dirty="0"/>
              <a:t>Blockchain: </a:t>
            </a:r>
            <a:r>
              <a:rPr lang="en-US" sz="2000" i="1" dirty="0"/>
              <a:t>The Technology Behind It All</a:t>
            </a:r>
            <a:endParaRPr lang="en-US" i="1" dirty="0"/>
          </a:p>
        </p:txBody>
      </p:sp>
      <p:pic>
        <p:nvPicPr>
          <p:cNvPr id="6146" name="Picture 2" descr="How can blockchain principles help improve ESG systems? | World Economic  Forum">
            <a:extLst>
              <a:ext uri="{FF2B5EF4-FFF2-40B4-BE49-F238E27FC236}">
                <a16:creationId xmlns:a16="http://schemas.microsoft.com/office/drawing/2014/main" id="{43010E45-0BEA-406F-A424-7B4D2137A5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" t="12639" r="28" b="8499"/>
          <a:stretch/>
        </p:blipFill>
        <p:spPr bwMode="auto">
          <a:xfrm>
            <a:off x="495656" y="1290549"/>
            <a:ext cx="8152688" cy="34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39C3B6-2D77-404A-8A69-73FF49C485D9}"/>
              </a:ext>
            </a:extLst>
          </p:cNvPr>
          <p:cNvSpPr/>
          <p:nvPr/>
        </p:nvSpPr>
        <p:spPr>
          <a:xfrm>
            <a:off x="658026" y="1290549"/>
            <a:ext cx="7824645" cy="34079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 </a:t>
            </a:r>
            <a:r>
              <a:rPr lang="en-US" sz="2200" b="1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blockchain</a:t>
            </a:r>
            <a:r>
              <a:rPr lang="en-US" sz="2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is an immutable ledger for recording transactions, tracking assets, and building trust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u="sng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It is the technology behind cryptocurrencies and NFTs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Although it originated with bitcoin, its applications are much farther reaching</a:t>
            </a:r>
          </a:p>
        </p:txBody>
      </p:sp>
    </p:spTree>
    <p:extLst>
      <p:ext uri="{BB962C8B-B14F-4D97-AF65-F5344CB8AC3E}">
        <p14:creationId xmlns:p14="http://schemas.microsoft.com/office/powerpoint/2010/main" val="21217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9E5D9-01C0-4820-80F9-DFAED95F6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The History of Blockchain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8D2E9-A822-43EB-850F-A11922864B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does it come from?</a:t>
            </a:r>
          </a:p>
        </p:txBody>
      </p:sp>
    </p:spTree>
    <p:extLst>
      <p:ext uri="{BB962C8B-B14F-4D97-AF65-F5344CB8AC3E}">
        <p14:creationId xmlns:p14="http://schemas.microsoft.com/office/powerpoint/2010/main" val="1713609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8FDE-BC8E-4084-A9FC-4E46B02FB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&amp; Satoshi Nakamoto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2C74B-B84A-41BF-9D74-4794839A33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0889" y="1586280"/>
            <a:ext cx="3187084" cy="386229"/>
          </a:xfrm>
        </p:spPr>
        <p:txBody>
          <a:bodyPr/>
          <a:lstStyle/>
          <a:p>
            <a:pPr algn="ctr"/>
            <a:r>
              <a:rPr lang="en-US" dirty="0"/>
              <a:t>Who is Satoshi Nakamoto?</a:t>
            </a:r>
          </a:p>
        </p:txBody>
      </p:sp>
      <p:pic>
        <p:nvPicPr>
          <p:cNvPr id="7170" name="Picture 2" descr="Statue of anonymous Bitcoin founder unveiled in Hungary - CGTN">
            <a:extLst>
              <a:ext uri="{FF2B5EF4-FFF2-40B4-BE49-F238E27FC236}">
                <a16:creationId xmlns:a16="http://schemas.microsoft.com/office/drawing/2014/main" id="{6594DBEB-C3B9-49C3-98CC-8361B7843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5" r="19720"/>
          <a:stretch/>
        </p:blipFill>
        <p:spPr bwMode="auto">
          <a:xfrm>
            <a:off x="5959431" y="1972509"/>
            <a:ext cx="2180902" cy="251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9F1F73-E36A-4F50-88FE-6A06BF9CC0F7}"/>
              </a:ext>
            </a:extLst>
          </p:cNvPr>
          <p:cNvSpPr/>
          <p:nvPr/>
        </p:nvSpPr>
        <p:spPr>
          <a:xfrm>
            <a:off x="574766" y="1672820"/>
            <a:ext cx="4528457" cy="2900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i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is a cryptocurrency?</a:t>
            </a:r>
            <a:endParaRPr lang="en-US" i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 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digital currency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designed to work as a medium of exchange through a computer network that is </a:t>
            </a:r>
            <a:r>
              <a:rPr lang="en-US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not reliant on any central authority</a:t>
            </a:r>
            <a:r>
              <a:rPr lang="en-US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, such as a government or bank, to uphold or maintain it.</a:t>
            </a:r>
          </a:p>
          <a:p>
            <a:endParaRPr lang="en-US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sz="1800" i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How did it start?</a:t>
            </a:r>
          </a:p>
          <a:p>
            <a:endParaRPr lang="en-US" sz="1000" i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Jan 4, 2008</a:t>
            </a: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– </a:t>
            </a:r>
            <a:r>
              <a:rPr lang="en-US" sz="1600" dirty="0">
                <a:solidFill>
                  <a:srgbClr val="00A249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bitcoin.org</a:t>
            </a: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registered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Oct 31, 2008</a:t>
            </a: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– white paper posted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Jan 3, 2009</a:t>
            </a: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– genesis block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C43FA57-6539-48EE-B913-CE3B0ACC8811}"/>
              </a:ext>
            </a:extLst>
          </p:cNvPr>
          <p:cNvGrpSpPr/>
          <p:nvPr/>
        </p:nvGrpSpPr>
        <p:grpSpPr>
          <a:xfrm>
            <a:off x="5116170" y="2080124"/>
            <a:ext cx="1871864" cy="1195987"/>
            <a:chOff x="5217459" y="2165778"/>
            <a:chExt cx="1871864" cy="1195987"/>
          </a:xfrm>
        </p:grpSpPr>
        <p:pic>
          <p:nvPicPr>
            <p:cNvPr id="1028" name="Picture 4" descr="10 Year's Since Hal's 'Running Bitcoin' Tweet. RIP Great Man. Thank You. :  r/Bitcoin">
              <a:extLst>
                <a:ext uri="{FF2B5EF4-FFF2-40B4-BE49-F238E27FC236}">
                  <a16:creationId xmlns:a16="http://schemas.microsoft.com/office/drawing/2014/main" id="{06DC34FE-1B64-4B7F-9C9D-A26DE67781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4" t="7680" r="10437" b="6253"/>
            <a:stretch/>
          </p:blipFill>
          <p:spPr bwMode="auto">
            <a:xfrm>
              <a:off x="5217459" y="2165778"/>
              <a:ext cx="1871864" cy="119598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5448EDC-6B67-40FE-B70E-F264F5761AAC}"/>
                </a:ext>
              </a:extLst>
            </p:cNvPr>
            <p:cNvSpPr/>
            <p:nvPr/>
          </p:nvSpPr>
          <p:spPr>
            <a:xfrm>
              <a:off x="6040233" y="2201639"/>
              <a:ext cx="1000257" cy="337352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Hal Finney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886ABA6-A5FC-4F6C-BA3A-DC2DFB97E4AA}"/>
              </a:ext>
            </a:extLst>
          </p:cNvPr>
          <p:cNvGrpSpPr/>
          <p:nvPr/>
        </p:nvGrpSpPr>
        <p:grpSpPr>
          <a:xfrm>
            <a:off x="7485673" y="2176266"/>
            <a:ext cx="1516384" cy="2227815"/>
            <a:chOff x="7469140" y="2181066"/>
            <a:chExt cx="1516384" cy="222781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32" name="Picture 8" descr="ArtStation - The Face of Bitcoin - Satoshi Nakamoto Portrait">
              <a:extLst>
                <a:ext uri="{FF2B5EF4-FFF2-40B4-BE49-F238E27FC236}">
                  <a16:creationId xmlns:a16="http://schemas.microsoft.com/office/drawing/2014/main" id="{5A4BF566-F5E8-45AB-8E22-AE0E574C31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86"/>
            <a:stretch/>
          </p:blipFill>
          <p:spPr bwMode="auto">
            <a:xfrm>
              <a:off x="7469141" y="2181066"/>
              <a:ext cx="1516383" cy="1853453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1D27F0C-9B26-4633-82FA-FC6768E52439}"/>
                </a:ext>
              </a:extLst>
            </p:cNvPr>
            <p:cNvSpPr/>
            <p:nvPr/>
          </p:nvSpPr>
          <p:spPr>
            <a:xfrm>
              <a:off x="7469140" y="4034519"/>
              <a:ext cx="1516383" cy="374362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Dorian Nakamoto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DA864AB-8F36-4879-B051-25159D99C775}"/>
              </a:ext>
            </a:extLst>
          </p:cNvPr>
          <p:cNvGrpSpPr/>
          <p:nvPr/>
        </p:nvGrpSpPr>
        <p:grpSpPr>
          <a:xfrm>
            <a:off x="5524976" y="3491876"/>
            <a:ext cx="1862681" cy="1557932"/>
            <a:chOff x="5524975" y="3555034"/>
            <a:chExt cx="1862681" cy="155793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5104F77-B4EB-48D6-878D-4E698F2EC09B}"/>
                </a:ext>
              </a:extLst>
            </p:cNvPr>
            <p:cNvGrpSpPr/>
            <p:nvPr/>
          </p:nvGrpSpPr>
          <p:grpSpPr>
            <a:xfrm>
              <a:off x="5524975" y="3555034"/>
              <a:ext cx="1862681" cy="1402448"/>
              <a:chOff x="5524975" y="3555034"/>
              <a:chExt cx="1862681" cy="1402448"/>
            </a:xfrm>
          </p:grpSpPr>
          <p:pic>
            <p:nvPicPr>
              <p:cNvPr id="1034" name="Picture 10" descr="Nick Szabo, Inventor of Smart Contracts &amp; Bit Gold - BlockSocial">
                <a:extLst>
                  <a:ext uri="{FF2B5EF4-FFF2-40B4-BE49-F238E27FC236}">
                    <a16:creationId xmlns:a16="http://schemas.microsoft.com/office/drawing/2014/main" id="{AD2F0E04-100A-4166-A13E-5AF3E2F8B2E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4708"/>
              <a:stretch/>
            </p:blipFill>
            <p:spPr bwMode="auto">
              <a:xfrm>
                <a:off x="5524976" y="3555034"/>
                <a:ext cx="1862680" cy="1402448"/>
              </a:xfrm>
              <a:prstGeom prst="rect">
                <a:avLst/>
              </a:prstGeom>
              <a:ln w="38100" cap="sq">
                <a:solidFill>
                  <a:srgbClr val="000000"/>
                </a:solidFill>
                <a:prstDash val="solid"/>
                <a:miter lim="800000"/>
              </a:ln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 descr="Bitgold Review – Gold RRSP">
                <a:extLst>
                  <a:ext uri="{FF2B5EF4-FFF2-40B4-BE49-F238E27FC236}">
                    <a16:creationId xmlns:a16="http://schemas.microsoft.com/office/drawing/2014/main" id="{0C707DDE-6CC8-463A-9730-22E97C89E3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70" t="22647" r="75199" b="22941"/>
              <a:stretch/>
            </p:blipFill>
            <p:spPr bwMode="auto">
              <a:xfrm>
                <a:off x="5524975" y="3555035"/>
                <a:ext cx="421755" cy="4381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6344701-8FE7-4DC4-9ECE-497CD5706A7F}"/>
                </a:ext>
              </a:extLst>
            </p:cNvPr>
            <p:cNvSpPr/>
            <p:nvPr/>
          </p:nvSpPr>
          <p:spPr>
            <a:xfrm>
              <a:off x="6033517" y="4775614"/>
              <a:ext cx="1000257" cy="337352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Nick Szabo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1722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8FDE-BC8E-4084-A9FC-4E46B02F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445025"/>
            <a:ext cx="7724753" cy="572700"/>
          </a:xfrm>
        </p:spPr>
        <p:txBody>
          <a:bodyPr/>
          <a:lstStyle/>
          <a:p>
            <a:r>
              <a:rPr lang="en-US" dirty="0"/>
              <a:t>Jan 3, 2009 – Blockchain Arrives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56A9DED-413F-46F3-9660-173BD529D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40" y="1537448"/>
            <a:ext cx="4693603" cy="31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FA63E91-3A1F-4252-AB55-BC6240A5D2D5}"/>
              </a:ext>
            </a:extLst>
          </p:cNvPr>
          <p:cNvSpPr/>
          <p:nvPr/>
        </p:nvSpPr>
        <p:spPr>
          <a:xfrm>
            <a:off x="5549152" y="1604681"/>
            <a:ext cx="3003177" cy="29314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Bitcoin block number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50BTC ($1.5mil in 2022)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Not-so-hidden message</a:t>
            </a:r>
          </a:p>
          <a:p>
            <a:endParaRPr lang="en-US" sz="1600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r>
              <a:rPr lang="en-US" sz="2000" u="sng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Why use blockchain?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Trustless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No central authority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Like physical cash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Secure, immutable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Open source, grassroots</a:t>
            </a:r>
          </a:p>
        </p:txBody>
      </p:sp>
    </p:spTree>
    <p:extLst>
      <p:ext uri="{BB962C8B-B14F-4D97-AF65-F5344CB8AC3E}">
        <p14:creationId xmlns:p14="http://schemas.microsoft.com/office/powerpoint/2010/main" val="353006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AA6E-C5F0-469E-847B-798F66C4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Value History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34F557-3483-4922-BC85-AB4C11794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76" y="1325186"/>
            <a:ext cx="8014447" cy="325994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4DC67B6-8078-4CF6-A24A-D5E20CEA6549}"/>
              </a:ext>
            </a:extLst>
          </p:cNvPr>
          <p:cNvSpPr/>
          <p:nvPr/>
        </p:nvSpPr>
        <p:spPr>
          <a:xfrm>
            <a:off x="564776" y="1512241"/>
            <a:ext cx="8014447" cy="184416"/>
          </a:xfrm>
          <a:prstGeom prst="rect">
            <a:avLst/>
          </a:prstGeom>
          <a:solidFill>
            <a:schemeClr val="accent1">
              <a:alpha val="37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973DE3B-7DC5-42B7-B422-3D5FCF19A65E}"/>
              </a:ext>
            </a:extLst>
          </p:cNvPr>
          <p:cNvGrpSpPr/>
          <p:nvPr/>
        </p:nvGrpSpPr>
        <p:grpSpPr>
          <a:xfrm>
            <a:off x="3575376" y="1856004"/>
            <a:ext cx="4848624" cy="3073301"/>
            <a:chOff x="3575376" y="1856004"/>
            <a:chExt cx="4848624" cy="30733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02FD112-6E70-4385-AB3A-D812B2C8E6AE}"/>
                </a:ext>
              </a:extLst>
            </p:cNvPr>
            <p:cNvSpPr/>
            <p:nvPr/>
          </p:nvSpPr>
          <p:spPr>
            <a:xfrm>
              <a:off x="3575376" y="1856004"/>
              <a:ext cx="4848624" cy="307330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Date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Jan 2009-Mar 2010</a:t>
              </a:r>
            </a:p>
            <a:p>
              <a:endParaRPr lang="en-US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Value in $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basically nothing</a:t>
              </a:r>
            </a:p>
            <a:p>
              <a:endParaRPr lang="en-US" sz="2000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Notes</a:t>
              </a:r>
              <a:endParaRPr lang="en-US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No exchanges or market, users were mainly cryptography fans who were sending bitcoins for hobby purposes representing low or no value.</a:t>
              </a:r>
            </a:p>
          </p:txBody>
        </p:sp>
        <p:pic>
          <p:nvPicPr>
            <p:cNvPr id="3" name="Picture 39">
              <a:extLst>
                <a:ext uri="{FF2B5EF4-FFF2-40B4-BE49-F238E27FC236}">
                  <a16:creationId xmlns:a16="http://schemas.microsoft.com/office/drawing/2014/main" id="{CFCD20AA-E5B0-4C94-B696-1B4085F0BB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9290" y="2004118"/>
              <a:ext cx="1609725" cy="1597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73402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AA6E-C5F0-469E-847B-798F66C44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Value History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34F557-3483-4922-BC85-AB4C11794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76" y="1325186"/>
            <a:ext cx="8014447" cy="325994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4DC67B6-8078-4CF6-A24A-D5E20CEA6549}"/>
              </a:ext>
            </a:extLst>
          </p:cNvPr>
          <p:cNvSpPr/>
          <p:nvPr/>
        </p:nvSpPr>
        <p:spPr>
          <a:xfrm>
            <a:off x="569950" y="1701649"/>
            <a:ext cx="8014447" cy="320040"/>
          </a:xfrm>
          <a:prstGeom prst="rect">
            <a:avLst/>
          </a:prstGeom>
          <a:solidFill>
            <a:schemeClr val="accent1">
              <a:alpha val="37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8CB6329-9143-47F9-8CE4-3D5D5A5140D8}"/>
              </a:ext>
            </a:extLst>
          </p:cNvPr>
          <p:cNvGrpSpPr/>
          <p:nvPr/>
        </p:nvGrpSpPr>
        <p:grpSpPr>
          <a:xfrm>
            <a:off x="790113" y="1250716"/>
            <a:ext cx="6844683" cy="3192366"/>
            <a:chOff x="790113" y="1321740"/>
            <a:chExt cx="6844683" cy="319236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02FD112-6E70-4385-AB3A-D812B2C8E6AE}"/>
                </a:ext>
              </a:extLst>
            </p:cNvPr>
            <p:cNvSpPr/>
            <p:nvPr/>
          </p:nvSpPr>
          <p:spPr>
            <a:xfrm>
              <a:off x="790113" y="2136278"/>
              <a:ext cx="6844683" cy="237782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Date</a:t>
              </a:r>
              <a:r>
                <a:rPr lang="en-US" b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                                                                                            </a:t>
              </a:r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Value in $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May 22, 2010                                            Less than $0.01</a:t>
              </a:r>
            </a:p>
            <a:p>
              <a:endParaRPr lang="en-US" sz="2000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endParaRPr>
            </a:p>
            <a:p>
              <a:r>
                <a:rPr lang="en-US" b="1" u="sng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Notes</a:t>
              </a:r>
            </a:p>
            <a:p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Laszlo </a:t>
              </a:r>
              <a:r>
                <a:rPr lang="en-US" sz="2000" i="1" dirty="0" err="1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Hanyecz</a:t>
              </a: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 made the first real-world transaction by buying </a:t>
              </a:r>
              <a:r>
                <a:rPr lang="en-US" sz="2000" b="1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two pizzas</a:t>
              </a: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 in Jacksonville, Florida, for </a:t>
              </a:r>
              <a:r>
                <a:rPr lang="en-US" sz="2000" b="1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10,000 BTC</a:t>
              </a: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, an amount that would surpass </a:t>
              </a:r>
              <a:r>
                <a:rPr lang="en-US" sz="2000" b="1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$680 million</a:t>
              </a:r>
              <a:r>
                <a:rPr lang="en-US" sz="2000" i="1" dirty="0">
                  <a:solidFill>
                    <a:schemeClr val="bg1"/>
                  </a:solidFill>
                  <a:latin typeface="Miriam Libre" panose="00000500000000000000" pitchFamily="2" charset="-79"/>
                  <a:cs typeface="Miriam Libre" panose="00000500000000000000" pitchFamily="2" charset="-79"/>
                </a:rPr>
                <a:t> if held in November 2021.</a:t>
              </a: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983668-EA88-4097-82F9-3A89CB9D2843}"/>
                </a:ext>
              </a:extLst>
            </p:cNvPr>
            <p:cNvGrpSpPr/>
            <p:nvPr/>
          </p:nvGrpSpPr>
          <p:grpSpPr>
            <a:xfrm>
              <a:off x="2606408" y="1321740"/>
              <a:ext cx="2561337" cy="1720562"/>
              <a:chOff x="2606408" y="1321740"/>
              <a:chExt cx="2561337" cy="1720562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F7E0405-98FE-4361-A247-7141829BD0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3107" t="30438" r="21814" b="3839"/>
              <a:stretch/>
            </p:blipFill>
            <p:spPr>
              <a:xfrm>
                <a:off x="2611582" y="1321740"/>
                <a:ext cx="2556163" cy="1720562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B815A21-B882-4812-8259-94210973645A}"/>
                  </a:ext>
                </a:extLst>
              </p:cNvPr>
              <p:cNvSpPr/>
              <p:nvPr/>
            </p:nvSpPr>
            <p:spPr>
              <a:xfrm>
                <a:off x="2606408" y="1321740"/>
                <a:ext cx="2561337" cy="172056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3425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ue Grid Interface &amp; Sticky Notes Company Profile by Slidesgo">
  <a:themeElements>
    <a:clrScheme name="Simple Light">
      <a:dk1>
        <a:srgbClr val="000000"/>
      </a:dk1>
      <a:lt1>
        <a:srgbClr val="FFFFFF"/>
      </a:lt1>
      <a:dk2>
        <a:srgbClr val="AA2FE6"/>
      </a:dk2>
      <a:lt2>
        <a:srgbClr val="FF7ACD"/>
      </a:lt2>
      <a:accent1>
        <a:srgbClr val="FFA27A"/>
      </a:accent1>
      <a:accent2>
        <a:srgbClr val="FFDF6D"/>
      </a:accent2>
      <a:accent3>
        <a:srgbClr val="8FFFC1"/>
      </a:accent3>
      <a:accent4>
        <a:srgbClr val="24069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16366</TotalTime>
  <Words>2442</Words>
  <Application>Microsoft Office PowerPoint</Application>
  <PresentationFormat>On-screen Show (16:9)</PresentationFormat>
  <Paragraphs>266</Paragraphs>
  <Slides>28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Krona One</vt:lpstr>
      <vt:lpstr>Miriam Libre</vt:lpstr>
      <vt:lpstr>Blue Grid Interface &amp; Sticky Notes Company Profile by Slidesgo</vt:lpstr>
      <vt:lpstr>PowerPoint Presentation</vt:lpstr>
      <vt:lpstr>Building Blocks of Blockchain</vt:lpstr>
      <vt:lpstr>Cultural Perceptions</vt:lpstr>
      <vt:lpstr>Blockchain: The Technology Behind It All</vt:lpstr>
      <vt:lpstr>The History of Blockchain</vt:lpstr>
      <vt:lpstr>Bitcoin &amp; Satoshi Nakamoto</vt:lpstr>
      <vt:lpstr>Jan 3, 2009 – Blockchain Arrives</vt:lpstr>
      <vt:lpstr>Bitcoin Value History</vt:lpstr>
      <vt:lpstr>Bitcoin Value History</vt:lpstr>
      <vt:lpstr>Bitcoin Value History</vt:lpstr>
      <vt:lpstr>Blockchain Beyond Bitcoin</vt:lpstr>
      <vt:lpstr>? Blockchain &amp; The Web</vt:lpstr>
      <vt:lpstr>Blockchain Architecture</vt:lpstr>
      <vt:lpstr>Basics</vt:lpstr>
      <vt:lpstr>Cryptography</vt:lpstr>
      <vt:lpstr>Mining Cryptocurrency</vt:lpstr>
      <vt:lpstr>Interactive Demo</vt:lpstr>
      <vt:lpstr>Ethereum &amp; Smart Contracts</vt:lpstr>
      <vt:lpstr>Ethereum v. Bitcoin</vt:lpstr>
      <vt:lpstr>dApps</vt:lpstr>
      <vt:lpstr>Smart Contracts &amp; Solidity</vt:lpstr>
      <vt:lpstr>Blockchain &amp; Society</vt:lpstr>
      <vt:lpstr>Controversy: Crypto-Bubble</vt:lpstr>
      <vt:lpstr>Controversy: The Environment </vt:lpstr>
      <vt:lpstr>Controversy: Crime</vt:lpstr>
      <vt:lpstr>Gartner Hype Cycle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 HTML &amp; CSS!</dc:title>
  <dc:creator>Marissa Dilisio</dc:creator>
  <cp:lastModifiedBy>Joseph Maxwell</cp:lastModifiedBy>
  <cp:revision>70</cp:revision>
  <dcterms:modified xsi:type="dcterms:W3CDTF">2022-05-25T16:43:21Z</dcterms:modified>
</cp:coreProperties>
</file>